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312" r:id="rId3"/>
    <p:sldId id="311" r:id="rId4"/>
    <p:sldId id="342" r:id="rId5"/>
    <p:sldId id="304" r:id="rId6"/>
    <p:sldId id="305" r:id="rId7"/>
    <p:sldId id="306" r:id="rId8"/>
    <p:sldId id="308" r:id="rId9"/>
    <p:sldId id="343" r:id="rId10"/>
    <p:sldId id="313" r:id="rId11"/>
    <p:sldId id="314" r:id="rId12"/>
    <p:sldId id="315" r:id="rId13"/>
    <p:sldId id="316" r:id="rId14"/>
    <p:sldId id="317" r:id="rId15"/>
    <p:sldId id="318" r:id="rId16"/>
    <p:sldId id="319" r:id="rId17"/>
    <p:sldId id="320" r:id="rId18"/>
    <p:sldId id="322" r:id="rId19"/>
    <p:sldId id="323" r:id="rId20"/>
    <p:sldId id="331" r:id="rId21"/>
    <p:sldId id="324" r:id="rId22"/>
    <p:sldId id="329" r:id="rId23"/>
    <p:sldId id="330" r:id="rId24"/>
    <p:sldId id="325" r:id="rId25"/>
    <p:sldId id="326" r:id="rId26"/>
    <p:sldId id="327" r:id="rId27"/>
    <p:sldId id="328" r:id="rId28"/>
    <p:sldId id="336" r:id="rId29"/>
    <p:sldId id="345" r:id="rId30"/>
    <p:sldId id="344" r:id="rId31"/>
    <p:sldId id="33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7F39F1-A143-44CA-933A-FC5766D0CE18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78F0B-3011-4A0E-9840-E6D35066A2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78F0B-3011-4A0E-9840-E6D35066A25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222188BB-EE98-4857-8D49-32C39F5AA7D9}" type="datetimeFigureOut">
              <a:rPr lang="en-US" smtClean="0"/>
              <a:pPr/>
              <a:t>8/7/2013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AC75C8C-CC75-4F2A-90B5-EFCBD8C2428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-ssc.igpp.ucla.edu/personnel/russell/papers/896/" TargetMode="External"/><Relationship Id="rId2" Type="http://schemas.openxmlformats.org/officeDocument/2006/relationships/hyperlink" Target="http://iswa.ccmc.gsfc.nasa.go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cmc.gsfc.nasa.gov/support/SWREDI/Evans-SWREDIBootCamp2013-SEPLecture-FINAL.pdf" TargetMode="External"/><Relationship Id="rId5" Type="http://schemas.openxmlformats.org/officeDocument/2006/relationships/hyperlink" Target="http://ccmc.gsfc.nasa.gov/support/SWREDI/CH_HSS_MLeilaMays_201306.pdf" TargetMode="External"/><Relationship Id="rId4" Type="http://schemas.openxmlformats.org/officeDocument/2006/relationships/hyperlink" Target="http://ccmc.gsfc.nasa.gov/support/SWREDI/FlaresCMEs_ATaktakishvilli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21765" t="8333" r="29412" b="125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-228600"/>
            <a:ext cx="6553200" cy="2057401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+mn-lt"/>
              </a:rPr>
              <a:t>Understanding Solar Energetic Particles and High Speed Solar Wind Streams</a:t>
            </a:r>
            <a:endParaRPr lang="en-US" sz="3600" dirty="0">
              <a:solidFill>
                <a:schemeClr val="bg2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191000"/>
            <a:ext cx="7010400" cy="21336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Anthony Pritchard</a:t>
            </a:r>
            <a:endParaRPr lang="en-US" dirty="0" smtClean="0">
              <a:solidFill>
                <a:schemeClr val="bg1"/>
              </a:solidFill>
            </a:endParaRPr>
          </a:p>
          <a:p>
            <a:pPr algn="ctr"/>
            <a:endParaRPr lang="en-US" sz="2400" dirty="0" smtClean="0">
              <a:solidFill>
                <a:schemeClr val="bg1"/>
              </a:solidFill>
            </a:endParaRP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NASA GSFC: CCMC/SWRC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August 7, 2013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-ssc.igpp.ucla.edu/personnel/russell/papers/896/fig1.gif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lum bright="20000" contrast="-39000"/>
          </a:blip>
          <a:srcRect l="7767" t="9385" r="3883" b="966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381000"/>
            <a:ext cx="8610600" cy="167640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+mn-lt"/>
              </a:rPr>
              <a:t>Using a particle tracer to investigate high latitude ionosphere-mesosphere bulk oxygen ion (O</a:t>
            </a:r>
            <a:r>
              <a:rPr lang="en-US" sz="3600" baseline="300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+mn-lt"/>
              </a:rPr>
              <a:t>+</a:t>
            </a:r>
            <a:r>
              <a:rPr lang="en-US" sz="360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+mn-lt"/>
              </a:rPr>
              <a:t>) outflows</a:t>
            </a:r>
            <a:endParaRPr lang="en-US" sz="3600" dirty="0">
              <a:solidFill>
                <a:schemeClr val="bg2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1447800" y="5105400"/>
            <a:ext cx="6400800" cy="83820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Anthony Pritchard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	Introduction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029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Project Goals: </a:t>
            </a:r>
          </a:p>
          <a:p>
            <a:r>
              <a:rPr lang="en-US" sz="2000" dirty="0" smtClean="0"/>
              <a:t>Incorporate any CCMC magnetosphere model output into simulator via </a:t>
            </a:r>
            <a:r>
              <a:rPr lang="en-US" sz="2000" dirty="0" err="1" smtClean="0"/>
              <a:t>Kameleon</a:t>
            </a:r>
            <a:endParaRPr lang="en-US" sz="2000" dirty="0" smtClean="0"/>
          </a:p>
          <a:p>
            <a:pPr lvl="1"/>
            <a:r>
              <a:rPr lang="en-US" sz="1800" dirty="0" smtClean="0"/>
              <a:t>Provide the finalized particle tracing tool to CCMC</a:t>
            </a:r>
            <a:endParaRPr lang="en-US" sz="2000" dirty="0" smtClean="0"/>
          </a:p>
          <a:p>
            <a:r>
              <a:rPr lang="en-US" sz="2000" dirty="0" smtClean="0"/>
              <a:t>Accurately and efficiently trace groups of ions with high resolution </a:t>
            </a:r>
          </a:p>
          <a:p>
            <a:pPr lvl="1"/>
            <a:r>
              <a:rPr lang="en-US" sz="1800" dirty="0" smtClean="0"/>
              <a:t>Research conditions for escape and extrapolate throughout magnetosphere</a:t>
            </a:r>
          </a:p>
          <a:p>
            <a:pPr lvl="1">
              <a:buNone/>
            </a:pPr>
            <a:r>
              <a:rPr lang="en-US" sz="1800" dirty="0" smtClean="0"/>
              <a:t>	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</a:t>
            </a:r>
          </a:p>
          <a:p>
            <a:pPr>
              <a:buNone/>
            </a:pPr>
            <a:r>
              <a:rPr lang="en-US" dirty="0" smtClean="0"/>
              <a:t>     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3581400"/>
            <a:ext cx="7239000" cy="3493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	Introduction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	</a:t>
            </a:r>
          </a:p>
          <a:p>
            <a:pPr>
              <a:buNone/>
            </a:pPr>
            <a:r>
              <a:rPr lang="en-US" dirty="0" smtClean="0"/>
              <a:t>Summary of Accomplishments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 Graphical representation of Earth &amp; its simplified magnetic dipole field lines</a:t>
            </a:r>
          </a:p>
          <a:p>
            <a:r>
              <a:rPr lang="en-US" dirty="0" smtClean="0"/>
              <a:t>Gyro, bouncing, and drift motion (output shows  the expected E×B drift)</a:t>
            </a:r>
          </a:p>
          <a:p>
            <a:r>
              <a:rPr lang="en-US" dirty="0" smtClean="0"/>
              <a:t> Ion energization/escape and conditions affecting escape</a:t>
            </a:r>
          </a:p>
          <a:p>
            <a:r>
              <a:rPr lang="en-US" dirty="0" smtClean="0"/>
              <a:t>Collision simulations, gravity, changing </a:t>
            </a:r>
            <a:r>
              <a:rPr lang="en-US" i="1" dirty="0" err="1" smtClean="0"/>
              <a:t>dt</a:t>
            </a:r>
            <a:endParaRPr lang="en-US" i="1" dirty="0" smtClean="0"/>
          </a:p>
          <a:p>
            <a:r>
              <a:rPr lang="en-US" dirty="0" err="1" smtClean="0"/>
              <a:t>Kameleon</a:t>
            </a:r>
            <a:r>
              <a:rPr lang="en-US" dirty="0" smtClean="0"/>
              <a:t> compiled on </a:t>
            </a:r>
            <a:r>
              <a:rPr lang="en-US" dirty="0" err="1" smtClean="0"/>
              <a:t>Cygwin</a:t>
            </a:r>
            <a:r>
              <a:rPr lang="en-US" dirty="0" smtClean="0"/>
              <a:t> on my laptop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Present Issues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err="1" smtClean="0"/>
              <a:t>Kameleon</a:t>
            </a:r>
            <a:endParaRPr lang="en-US" dirty="0" smtClean="0"/>
          </a:p>
          <a:p>
            <a:pPr lvl="1"/>
            <a:r>
              <a:rPr lang="en-US" dirty="0" smtClean="0"/>
              <a:t>Creating a wrapper</a:t>
            </a:r>
          </a:p>
          <a:p>
            <a:pPr lvl="1"/>
            <a:r>
              <a:rPr lang="en-US" dirty="0" err="1" smtClean="0"/>
              <a:t>Matlab</a:t>
            </a:r>
            <a:r>
              <a:rPr lang="en-US" dirty="0" smtClean="0"/>
              <a:t>/Octave/Python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Optimizing efficiency</a:t>
            </a:r>
          </a:p>
          <a:p>
            <a:pPr lvl="1"/>
            <a:r>
              <a:rPr lang="en-US" dirty="0" smtClean="0"/>
              <a:t>Integrator efficiency investigation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058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	Introduction</a:t>
            </a:r>
            <a:endParaRPr lang="en-US" sz="3600" b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 noGrp="1"/>
          </p:cNvSpPr>
          <p:nvPr>
            <p:ph type="title"/>
          </p:nvPr>
        </p:nvSpPr>
        <p:spPr>
          <a:xfrm>
            <a:off x="228600" y="228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	Solution Process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1828800"/>
            <a:ext cx="10134601" cy="1365356"/>
          </a:xfrm>
          <a:prstGeom prst="rect">
            <a:avLst/>
          </a:prstGeom>
          <a:noFill/>
        </p:spPr>
      </p:pic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1000" y="3352800"/>
            <a:ext cx="9803876" cy="1524000"/>
          </a:xfrm>
          <a:prstGeom prst="rect">
            <a:avLst/>
          </a:prstGeom>
          <a:noFill/>
        </p:spPr>
      </p:pic>
      <p:sp>
        <p:nvSpPr>
          <p:cNvPr id="3277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181600"/>
            <a:ext cx="9010190" cy="60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	Presentation of Results    </a:t>
            </a:r>
            <a:br>
              <a:rPr lang="en-US" sz="3600" b="1" dirty="0" smtClean="0">
                <a:latin typeface="+mn-lt"/>
              </a:rPr>
            </a:br>
            <a:r>
              <a:rPr lang="en-US" sz="3600" b="1" dirty="0" smtClean="0">
                <a:latin typeface="+mn-lt"/>
              </a:rPr>
              <a:t>	</a:t>
            </a:r>
            <a:r>
              <a:rPr lang="en-US" sz="2400" dirty="0" smtClean="0">
                <a:latin typeface="+mn-lt"/>
              </a:rPr>
              <a:t>Dipole Magnetosphere Model</a:t>
            </a:r>
            <a:endParaRPr lang="en-US" sz="3600" b="1" dirty="0">
              <a:latin typeface="+mn-lt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15813" t="11458" r="11567" b="6250"/>
          <a:stretch>
            <a:fillRect/>
          </a:stretch>
        </p:blipFill>
        <p:spPr bwMode="auto">
          <a:xfrm>
            <a:off x="533400" y="1614949"/>
            <a:ext cx="8229600" cy="5243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  <p:pic>
        <p:nvPicPr>
          <p:cNvPr id="4" name="Content Placeholder 3" descr="3motions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447800"/>
            <a:ext cx="7010400" cy="502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05000"/>
            <a:ext cx="8686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  <p:pic>
        <p:nvPicPr>
          <p:cNvPr id="7" name="Content Placeholder 6" descr="bg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505200" y="1752600"/>
            <a:ext cx="2226612" cy="485083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/>
          <a:srcRect l="3349" t="4459" r="5502" b="9236"/>
          <a:stretch>
            <a:fillRect/>
          </a:stretch>
        </p:blipFill>
        <p:spPr bwMode="auto">
          <a:xfrm>
            <a:off x="1482630" y="1935163"/>
            <a:ext cx="6178739" cy="438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8382000" cy="2209800"/>
          </a:xfrm>
        </p:spPr>
        <p:txBody>
          <a:bodyPr/>
          <a:lstStyle/>
          <a:p>
            <a:r>
              <a:rPr lang="en-US" dirty="0" smtClean="0"/>
              <a:t>Solar Energetic Particles (SEPs)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  <p:pic>
        <p:nvPicPr>
          <p:cNvPr id="7" name="Content Placeholder 6" descr="mirrorpt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23828" y="2514600"/>
            <a:ext cx="9167828" cy="4343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  <p:pic>
        <p:nvPicPr>
          <p:cNvPr id="7" name="Content Placeholder 6" descr="42part_si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524000"/>
            <a:ext cx="9168374" cy="5334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  <p:pic>
        <p:nvPicPr>
          <p:cNvPr id="7" name="Content Placeholder 6" descr="holyball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1792941"/>
            <a:ext cx="9144000" cy="5065059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  <p:pic>
        <p:nvPicPr>
          <p:cNvPr id="7" name="Content Placeholder 6" descr="oogaboog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632" y="2209800"/>
            <a:ext cx="9103368" cy="4648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  <p:pic>
        <p:nvPicPr>
          <p:cNvPr id="7" name="Content Placeholder 6" descr="earthgus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27813" y="2514600"/>
            <a:ext cx="9171813" cy="4343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  <p:pic>
        <p:nvPicPr>
          <p:cNvPr id="7" name="Content Placeholder 6" descr="eyeba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393577"/>
            <a:ext cx="9144000" cy="446442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  <p:pic>
        <p:nvPicPr>
          <p:cNvPr id="7" name="Content Placeholder 6" descr="gush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393577"/>
            <a:ext cx="9144000" cy="446442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000000"/>
                </a:solidFill>
                <a:latin typeface="Constantia"/>
              </a:rPr>
              <a:t>Presentation of Results</a:t>
            </a:r>
            <a:endParaRPr lang="en-US" dirty="0"/>
          </a:p>
        </p:txBody>
      </p:sp>
      <p:pic>
        <p:nvPicPr>
          <p:cNvPr id="7" name="Content Placeholder 6" descr="hio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2362200"/>
            <a:ext cx="9163687" cy="44958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pPr lvl="1"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</a:p>
          <a:p>
            <a:r>
              <a:rPr lang="en-US" dirty="0" smtClean="0"/>
              <a:t> More realistic collisions</a:t>
            </a:r>
            <a:endParaRPr lang="en-US" sz="1800" dirty="0" smtClean="0"/>
          </a:p>
          <a:p>
            <a:pPr lvl="1">
              <a:buNone/>
            </a:pPr>
            <a:endParaRPr lang="en-US" sz="1800" dirty="0" smtClean="0"/>
          </a:p>
          <a:p>
            <a:r>
              <a:rPr lang="en-US" sz="2400" dirty="0" smtClean="0"/>
              <a:t>CCMC Magnetosphere</a:t>
            </a:r>
          </a:p>
          <a:p>
            <a:endParaRPr lang="en-US" sz="2400" dirty="0" smtClean="0"/>
          </a:p>
          <a:p>
            <a:r>
              <a:rPr lang="en-US" sz="2400" dirty="0" smtClean="0"/>
              <a:t> More low altitude effects (neutral winds, etc.)</a:t>
            </a:r>
          </a:p>
          <a:p>
            <a:endParaRPr lang="en-US" sz="2400" dirty="0" smtClean="0"/>
          </a:p>
          <a:p>
            <a:r>
              <a:rPr lang="en-US" sz="2400" dirty="0" smtClean="0"/>
              <a:t> More practical energizing E-fields</a:t>
            </a:r>
          </a:p>
          <a:p>
            <a:endParaRPr lang="en-US" sz="2400" dirty="0" smtClean="0"/>
          </a:p>
          <a:p>
            <a:r>
              <a:rPr lang="en-US" sz="2400" dirty="0" smtClean="0"/>
              <a:t>Model validation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Current Goals</a:t>
            </a:r>
            <a:endParaRPr lang="en-US" sz="3600" b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9144000" cy="5181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 Completed Space Weather </a:t>
            </a:r>
            <a:r>
              <a:rPr lang="en-US" dirty="0" err="1" smtClean="0"/>
              <a:t>Bootcamp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/>
              <a:t>Forecasted space weather in real time</a:t>
            </a:r>
          </a:p>
          <a:p>
            <a:pPr lvl="1"/>
            <a:r>
              <a:rPr lang="en-US" dirty="0" smtClean="0"/>
              <a:t> Analyzed CMEs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Sent out alerts and daily/weekly logs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Gave daily tag-ups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Performed research which was relevant to both the internship &amp; my Master’s thesis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Developed/improved a viable research tool</a:t>
            </a:r>
          </a:p>
          <a:p>
            <a:pPr lvl="1"/>
            <a:r>
              <a:rPr lang="en-US" dirty="0" smtClean="0"/>
              <a:t> </a:t>
            </a:r>
            <a:r>
              <a:rPr lang="en-US" dirty="0" smtClean="0"/>
              <a:t>Developed plans to continue research and model development collaboration with CCMC in a mutually beneficial agreement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228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Internship Summary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Summary of Characteristics</a:t>
            </a:r>
            <a:endParaRPr lang="en-US" sz="36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5480"/>
            <a:ext cx="8229600" cy="46939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Relativistic protons, etc. emitted from powerful flares and CMEs</a:t>
            </a:r>
          </a:p>
          <a:p>
            <a:pPr lvl="1"/>
            <a:r>
              <a:rPr lang="en-US" dirty="0" smtClean="0"/>
              <a:t>Widening of longitudinal extent by CMEs &amp; magnetic connectivity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Measured in </a:t>
            </a:r>
            <a:r>
              <a:rPr lang="en-US" dirty="0" err="1" smtClean="0"/>
              <a:t>pfu</a:t>
            </a:r>
            <a:r>
              <a:rPr lang="en-US" dirty="0" smtClean="0"/>
              <a:t> or </a:t>
            </a:r>
            <a:r>
              <a:rPr lang="en-US" dirty="0" err="1" smtClean="0"/>
              <a:t>pfu</a:t>
            </a:r>
            <a:r>
              <a:rPr lang="en-US" dirty="0" smtClean="0"/>
              <a:t>/</a:t>
            </a:r>
            <a:r>
              <a:rPr lang="en-US" dirty="0" err="1" smtClean="0"/>
              <a:t>MeV</a:t>
            </a:r>
            <a:r>
              <a:rPr lang="en-US" dirty="0" smtClean="0"/>
              <a:t> by STEREO, SOHO/COSTEP, GOES</a:t>
            </a:r>
          </a:p>
          <a:p>
            <a:endParaRPr lang="en-US" dirty="0" smtClean="0"/>
          </a:p>
          <a:p>
            <a:r>
              <a:rPr lang="en-US" dirty="0" smtClean="0"/>
              <a:t>Consequences: Astronauts in EVA, Satellite memory/operation/imagery, Radio blackout, Navigation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05000"/>
            <a:ext cx="8763000" cy="4800600"/>
          </a:xfrm>
        </p:spPr>
        <p:txBody>
          <a:bodyPr>
            <a:normAutofit/>
          </a:bodyPr>
          <a:lstStyle/>
          <a:p>
            <a:r>
              <a:rPr lang="en-US" dirty="0" smtClean="0"/>
              <a:t> Became a “Space Weather Forecaster I” and am now fluent in forecasting responsibilities</a:t>
            </a:r>
          </a:p>
          <a:p>
            <a:endParaRPr lang="en-US" dirty="0" smtClean="0"/>
          </a:p>
          <a:p>
            <a:r>
              <a:rPr lang="en-US" dirty="0" smtClean="0"/>
              <a:t>Gained familiarity with actual, physical particle motion </a:t>
            </a:r>
            <a:r>
              <a:rPr lang="en-US" dirty="0" smtClean="0"/>
              <a:t>as opposed to </a:t>
            </a:r>
            <a:r>
              <a:rPr lang="en-US" dirty="0" smtClean="0"/>
              <a:t>theoretical studies / abstract model development</a:t>
            </a:r>
          </a:p>
          <a:p>
            <a:endParaRPr lang="en-US" dirty="0" smtClean="0"/>
          </a:p>
          <a:p>
            <a:r>
              <a:rPr lang="en-US" dirty="0" smtClean="0"/>
              <a:t>Acquired knowledge necessary to appreciate the i</a:t>
            </a:r>
            <a:r>
              <a:rPr lang="en-US" dirty="0" smtClean="0"/>
              <a:t>mportance </a:t>
            </a:r>
            <a:r>
              <a:rPr lang="en-US" dirty="0" smtClean="0"/>
              <a:t>of space physics research &amp; </a:t>
            </a:r>
            <a:r>
              <a:rPr lang="en-US" dirty="0" smtClean="0"/>
              <a:t>understanding the dynamics </a:t>
            </a:r>
            <a:r>
              <a:rPr lang="en-US" dirty="0" smtClean="0"/>
              <a:t>of </a:t>
            </a:r>
            <a:r>
              <a:rPr lang="en-US" dirty="0" smtClean="0"/>
              <a:t>magnetosphere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1000" y="228600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j-ea"/>
                <a:cs typeface="+mj-cs"/>
              </a:rPr>
              <a:t>Conclusions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133600"/>
            <a:ext cx="8229600" cy="4389120"/>
          </a:xfrm>
        </p:spPr>
        <p:txBody>
          <a:bodyPr>
            <a:normAutofit/>
          </a:bodyPr>
          <a:lstStyle/>
          <a:p>
            <a:endParaRPr lang="en-US" sz="2000" dirty="0" smtClean="0">
              <a:hlinkClick r:id="rId2"/>
            </a:endParaRPr>
          </a:p>
          <a:p>
            <a:endParaRPr lang="en-US" sz="2000" dirty="0" smtClean="0">
              <a:hlinkClick r:id="rId2"/>
            </a:endParaRPr>
          </a:p>
          <a:p>
            <a:r>
              <a:rPr lang="en-US" sz="2000" dirty="0" smtClean="0">
                <a:hlinkClick r:id="rId2"/>
              </a:rPr>
              <a:t>http://iswa.ccmc.gsfc.nasa.gov/</a:t>
            </a:r>
            <a:endParaRPr lang="en-US" sz="2000" dirty="0" smtClean="0">
              <a:hlinkClick r:id="rId3"/>
            </a:endParaRPr>
          </a:p>
          <a:p>
            <a:r>
              <a:rPr lang="en-US" sz="2000" dirty="0" err="1" smtClean="0"/>
              <a:t>Sandro’s</a:t>
            </a:r>
            <a:r>
              <a:rPr lang="en-US" sz="2000" dirty="0" smtClean="0"/>
              <a:t> </a:t>
            </a:r>
            <a:r>
              <a:rPr lang="en-US" sz="2000" i="1" dirty="0" smtClean="0"/>
              <a:t>Flares and CMEs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4"/>
              </a:rPr>
              <a:t>http://ccmc.gsfc.nasa.gov/support/ SWREDI/FlaresCMEs_ATaktakishvilli.pdf</a:t>
            </a:r>
            <a:endParaRPr lang="en-US" sz="2000" dirty="0" smtClean="0"/>
          </a:p>
          <a:p>
            <a:r>
              <a:rPr lang="en-US" sz="2000" dirty="0" smtClean="0"/>
              <a:t>Leila’s </a:t>
            </a:r>
            <a:r>
              <a:rPr lang="en-US" sz="2000" i="1" dirty="0" smtClean="0"/>
              <a:t>Coronal Holes and High Speed Streams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5"/>
              </a:rPr>
              <a:t>http://ccmc.gsfc.nasa. </a:t>
            </a:r>
            <a:r>
              <a:rPr lang="en-US" sz="2000" dirty="0" err="1" smtClean="0">
                <a:hlinkClick r:id="rId5"/>
              </a:rPr>
              <a:t>gov</a:t>
            </a:r>
            <a:r>
              <a:rPr lang="en-US" sz="2000" dirty="0" smtClean="0">
                <a:hlinkClick r:id="rId5"/>
              </a:rPr>
              <a:t>/support/SWREDI/CH_HSS_MLeilaMays_201306.pdf</a:t>
            </a:r>
            <a:endParaRPr lang="en-US" sz="2000" dirty="0" smtClean="0"/>
          </a:p>
          <a:p>
            <a:r>
              <a:rPr lang="en-US" sz="2000" dirty="0" err="1" smtClean="0"/>
              <a:t>Rebekah’s</a:t>
            </a:r>
            <a:r>
              <a:rPr lang="en-US" sz="2000" dirty="0" smtClean="0"/>
              <a:t> </a:t>
            </a:r>
            <a:r>
              <a:rPr lang="en-US" sz="2000" i="1" dirty="0" smtClean="0"/>
              <a:t>Solar Energetic Particles (SEPs)</a:t>
            </a:r>
            <a:r>
              <a:rPr lang="en-US" sz="2000" dirty="0" smtClean="0"/>
              <a:t>, </a:t>
            </a:r>
            <a:r>
              <a:rPr lang="en-US" sz="2000" dirty="0" smtClean="0">
                <a:hlinkClick r:id="rId6"/>
              </a:rPr>
              <a:t>http://ccmc.gsfc.nasa.gov/ support/SWREDI/Evans-SWREDIBootCamp2013-SEPLecture-FINAL.pdf</a:t>
            </a:r>
            <a:endParaRPr lang="en-US" sz="2000" dirty="0" smtClean="0">
              <a:hlinkClick r:id="rId3"/>
            </a:endParaRPr>
          </a:p>
          <a:p>
            <a:r>
              <a:rPr lang="en-US" sz="2000" dirty="0" smtClean="0">
                <a:hlinkClick r:id="rId3"/>
              </a:rPr>
              <a:t>http://www-ssc.igpp.ucla.edu/personnel/russell/papers/896/</a:t>
            </a:r>
            <a:endParaRPr lang="en-US" sz="2000" dirty="0" smtClean="0"/>
          </a:p>
          <a:p>
            <a:r>
              <a:rPr lang="en-US" sz="2000" u="sng" dirty="0" smtClean="0"/>
              <a:t>Introduction to Space Physics</a:t>
            </a:r>
            <a:r>
              <a:rPr lang="en-US" sz="2000" dirty="0" smtClean="0"/>
              <a:t>. </a:t>
            </a:r>
            <a:r>
              <a:rPr lang="en-US" sz="2000" dirty="0" err="1" smtClean="0"/>
              <a:t>Kivelson</a:t>
            </a:r>
            <a:r>
              <a:rPr lang="en-US" sz="2000" dirty="0" smtClean="0"/>
              <a:t> and </a:t>
            </a:r>
            <a:r>
              <a:rPr lang="en-US" sz="2000" dirty="0" err="1" smtClean="0"/>
              <a:t>Russel</a:t>
            </a:r>
            <a:r>
              <a:rPr lang="en-US" sz="2000" dirty="0" smtClean="0"/>
              <a:t>. ERAU Library</a:t>
            </a:r>
            <a:endParaRPr lang="en-US" sz="20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8382000" cy="2209800"/>
          </a:xfrm>
        </p:spPr>
        <p:txBody>
          <a:bodyPr/>
          <a:lstStyle/>
          <a:p>
            <a:r>
              <a:rPr lang="en-US" dirty="0" smtClean="0"/>
              <a:t>Coronal Holes and High Speed Streams (HSSs)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Coronal Holes</a:t>
            </a:r>
          </a:p>
          <a:p>
            <a:pPr lvl="2"/>
            <a:r>
              <a:rPr lang="en-US" dirty="0" smtClean="0"/>
              <a:t>Dim regions of “open” magnetic field lines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High Speed Streams</a:t>
            </a:r>
          </a:p>
          <a:p>
            <a:pPr lvl="2"/>
            <a:r>
              <a:rPr lang="en-US" dirty="0" smtClean="0"/>
              <a:t>Plasma outflow from coronal holes</a:t>
            </a:r>
          </a:p>
          <a:p>
            <a:pPr lvl="2">
              <a:buNone/>
            </a:pPr>
            <a:endParaRPr lang="en-US" dirty="0" smtClean="0"/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Corotating</a:t>
            </a:r>
            <a:r>
              <a:rPr lang="en-US" dirty="0" smtClean="0"/>
              <a:t> Interaction Regions</a:t>
            </a:r>
          </a:p>
          <a:p>
            <a:pPr lvl="2"/>
            <a:r>
              <a:rPr lang="en-US" dirty="0" smtClean="0"/>
              <a:t>Boundary of HSS where interactions (currents / mag. field differences) occur with background solar wind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3058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Physical </a:t>
            </a:r>
            <a:r>
              <a:rPr lang="en-US" sz="3600" b="1" dirty="0" smtClean="0">
                <a:latin typeface="+mn-lt"/>
              </a:rPr>
              <a:t>Overview  </a:t>
            </a:r>
            <a:endParaRPr lang="en-US" sz="3600" b="1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pPr lvl="1"/>
            <a:r>
              <a:rPr lang="en-US" dirty="0" smtClean="0"/>
              <a:t>Coronal Holes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3058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Physical </a:t>
            </a:r>
            <a:r>
              <a:rPr lang="en-US" sz="3600" b="1" dirty="0" smtClean="0">
                <a:latin typeface="+mn-lt"/>
              </a:rPr>
              <a:t>Overview</a:t>
            </a:r>
            <a:endParaRPr lang="en-US" sz="3600" b="1" dirty="0">
              <a:latin typeface="+mn-lt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8155" t="15625" r="31479" b="27083"/>
          <a:stretch>
            <a:fillRect/>
          </a:stretch>
        </p:blipFill>
        <p:spPr bwMode="auto">
          <a:xfrm>
            <a:off x="990600" y="2133600"/>
            <a:ext cx="7162800" cy="4580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800600"/>
          </a:xfrm>
        </p:spPr>
        <p:txBody>
          <a:bodyPr/>
          <a:lstStyle/>
          <a:p>
            <a:pPr lvl="1"/>
            <a:r>
              <a:rPr lang="en-US" dirty="0" smtClean="0"/>
              <a:t>HSS / CIR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058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Physical Overview</a:t>
            </a:r>
            <a:endParaRPr lang="en-US" sz="3600" b="1" dirty="0">
              <a:latin typeface="+mn-lt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l="24012" t="8334" r="8638" b="18750"/>
          <a:stretch>
            <a:fillRect/>
          </a:stretch>
        </p:blipFill>
        <p:spPr bwMode="auto">
          <a:xfrm>
            <a:off x="647701" y="2057400"/>
            <a:ext cx="7886700" cy="4800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5181600"/>
            <a:ext cx="8229600" cy="1676400"/>
          </a:xfrm>
        </p:spPr>
        <p:txBody>
          <a:bodyPr>
            <a:normAutofit/>
          </a:bodyPr>
          <a:lstStyle/>
          <a:p>
            <a:pPr lvl="1">
              <a:buNone/>
            </a:pPr>
            <a:r>
              <a:rPr lang="en-US" dirty="0" smtClean="0"/>
              <a:t>HSS: </a:t>
            </a:r>
            <a:r>
              <a:rPr lang="en-US" dirty="0" err="1" smtClean="0"/>
              <a:t>Geomag</a:t>
            </a:r>
            <a:r>
              <a:rPr lang="en-US" dirty="0" smtClean="0"/>
              <a:t>. storms, Magnetopause compression, Radiation belt electron enhancement, ESDs, Atmospheric changes, Comm.</a:t>
            </a:r>
          </a:p>
          <a:p>
            <a:pPr lvl="1">
              <a:buNone/>
            </a:pPr>
            <a:endParaRPr lang="en-US" dirty="0" smtClean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3058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Space </a:t>
            </a:r>
            <a:r>
              <a:rPr lang="en-US" sz="3600" b="1" dirty="0" smtClean="0">
                <a:latin typeface="+mn-lt"/>
              </a:rPr>
              <a:t>Weather Impacts</a:t>
            </a:r>
            <a:endParaRPr lang="en-US" sz="3600" b="1" dirty="0">
              <a:latin typeface="+mn-lt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5646" t="17075" r="35125" b="24385"/>
          <a:stretch>
            <a:fillRect/>
          </a:stretch>
        </p:blipFill>
        <p:spPr bwMode="auto">
          <a:xfrm>
            <a:off x="838200" y="1676400"/>
            <a:ext cx="7620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b="1" dirty="0" smtClean="0">
                <a:latin typeface="+mn-lt"/>
              </a:rPr>
              <a:t>Space </a:t>
            </a:r>
            <a:r>
              <a:rPr lang="en-US" sz="3600" b="1" dirty="0" smtClean="0">
                <a:latin typeface="+mn-lt"/>
              </a:rPr>
              <a:t>Weather Impacts</a:t>
            </a:r>
            <a:endParaRPr lang="en-US" sz="3200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Tasks:</a:t>
            </a:r>
          </a:p>
          <a:p>
            <a:endParaRPr lang="en-US" dirty="0" smtClean="0"/>
          </a:p>
          <a:p>
            <a:r>
              <a:rPr lang="en-US" dirty="0" smtClean="0"/>
              <a:t>SEPs: </a:t>
            </a:r>
          </a:p>
          <a:p>
            <a:pPr lvl="1"/>
            <a:r>
              <a:rPr lang="en-US" dirty="0" smtClean="0"/>
              <a:t>Watch for signatures after flare</a:t>
            </a:r>
          </a:p>
          <a:p>
            <a:pPr lvl="1"/>
            <a:r>
              <a:rPr lang="en-US" dirty="0" smtClean="0"/>
              <a:t>Send SEP alert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HSSs:</a:t>
            </a:r>
          </a:p>
          <a:p>
            <a:pPr lvl="1"/>
            <a:r>
              <a:rPr lang="en-US" dirty="0" smtClean="0"/>
              <a:t>Anticipate impact using ENLIL</a:t>
            </a:r>
          </a:p>
          <a:p>
            <a:pPr lvl="1"/>
            <a:r>
              <a:rPr lang="en-US" dirty="0" smtClean="0"/>
              <a:t>Send alerts for </a:t>
            </a:r>
            <a:r>
              <a:rPr lang="en-US" dirty="0" err="1" smtClean="0"/>
              <a:t>K</a:t>
            </a:r>
            <a:r>
              <a:rPr lang="en-US" baseline="-25000" dirty="0" err="1" smtClean="0"/>
              <a:t>p</a:t>
            </a:r>
            <a:r>
              <a:rPr lang="en-US" dirty="0" smtClean="0"/>
              <a:t>, </a:t>
            </a:r>
            <a:r>
              <a:rPr lang="en-US" dirty="0" err="1" smtClean="0"/>
              <a:t>standofff</a:t>
            </a:r>
            <a:r>
              <a:rPr lang="en-US" dirty="0" smtClean="0"/>
              <a:t> distance, or geomagnetic storm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3107</TotalTime>
  <Words>493</Words>
  <Application>Microsoft Office PowerPoint</Application>
  <PresentationFormat>On-screen Show (4:3)</PresentationFormat>
  <Paragraphs>134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Flow</vt:lpstr>
      <vt:lpstr>Understanding Solar Energetic Particles and High Speed Solar Wind Streams</vt:lpstr>
      <vt:lpstr>Solar Energetic Particles (SEPs)</vt:lpstr>
      <vt:lpstr>Summary of Characteristics</vt:lpstr>
      <vt:lpstr>Coronal Holes and High Speed Streams (HSSs)</vt:lpstr>
      <vt:lpstr>Physical Overview  </vt:lpstr>
      <vt:lpstr>Physical Overview</vt:lpstr>
      <vt:lpstr>Physical Overview</vt:lpstr>
      <vt:lpstr>Space Weather Impacts</vt:lpstr>
      <vt:lpstr>Space Weather Impacts</vt:lpstr>
      <vt:lpstr>Using a particle tracer to investigate high latitude ionosphere-mesosphere bulk oxygen ion (O+) outflows</vt:lpstr>
      <vt:lpstr> Introduction</vt:lpstr>
      <vt:lpstr> Introduction</vt:lpstr>
      <vt:lpstr> Introduction</vt:lpstr>
      <vt:lpstr> Solution Process</vt:lpstr>
      <vt:lpstr> Presentation of Results      Dipole Magnetosphere Model</vt:lpstr>
      <vt:lpstr>Presentation of Results</vt:lpstr>
      <vt:lpstr>Presentation of Results</vt:lpstr>
      <vt:lpstr>Presentation of Results</vt:lpstr>
      <vt:lpstr>Presentation of Results</vt:lpstr>
      <vt:lpstr>Presentation of Results</vt:lpstr>
      <vt:lpstr>Presentation of Results</vt:lpstr>
      <vt:lpstr>Presentation of Results</vt:lpstr>
      <vt:lpstr>Presentation of Results</vt:lpstr>
      <vt:lpstr>Presentation of Results</vt:lpstr>
      <vt:lpstr>Presentation of Results</vt:lpstr>
      <vt:lpstr>Presentation of Results</vt:lpstr>
      <vt:lpstr>Presentation of Results</vt:lpstr>
      <vt:lpstr>Current Goals</vt:lpstr>
      <vt:lpstr>Slide 29</vt:lpstr>
      <vt:lpstr>Slide 30</vt:lpstr>
      <vt:lpstr>References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the Earth’s Dipole Magnetic Field and the Trajectory of a Charged Particle</dc:title>
  <dc:creator>Anthony</dc:creator>
  <cp:lastModifiedBy>Anthony</cp:lastModifiedBy>
  <cp:revision>11</cp:revision>
  <dcterms:created xsi:type="dcterms:W3CDTF">2012-12-03T07:21:56Z</dcterms:created>
  <dcterms:modified xsi:type="dcterms:W3CDTF">2013-08-08T01:16:54Z</dcterms:modified>
</cp:coreProperties>
</file>